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Medium"/>
      <p:regular r:id="rId19"/>
      <p:bold r:id="rId20"/>
      <p:italic r:id="rId21"/>
      <p:boldItalic r:id="rId22"/>
    </p:embeddedFont>
    <p:embeddedFont>
      <p:font typeface="Playfair Display"/>
      <p:regular r:id="rId23"/>
      <p:bold r:id="rId24"/>
      <p:italic r:id="rId25"/>
      <p:boldItalic r:id="rId26"/>
    </p:embeddedFont>
    <p:embeddedFont>
      <p:font typeface="Playfair Display ExtraBold"/>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gesGUb1s5Pg7FFubpuF2/sIzvL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Medium-bold.fntdata"/><Relationship Id="rId22" Type="http://schemas.openxmlformats.org/officeDocument/2006/relationships/font" Target="fonts/PlayfairDisplayMedium-boldItalic.fntdata"/><Relationship Id="rId21" Type="http://schemas.openxmlformats.org/officeDocument/2006/relationships/font" Target="fonts/PlayfairDisplayMedium-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PlayfairDisplayExtraBold-boldItalic.fntdata"/><Relationship Id="rId27" Type="http://schemas.openxmlformats.org/officeDocument/2006/relationships/font" Target="fonts/PlayfairDisplayExtra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2eeeb24e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282eeeb24e2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2eeeb24e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82eeeb24e2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2eeeb24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82eeeb24e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2eeeb24e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82eeeb24e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2eeeb24e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82eeeb24e2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EFEF"/>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2005"/>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457200" lvl="0" marL="914400" rtl="0" algn="l">
              <a:lnSpc>
                <a:spcPct val="100000"/>
              </a:lnSpc>
              <a:spcBef>
                <a:spcPts val="0"/>
              </a:spcBef>
              <a:spcAft>
                <a:spcPts val="0"/>
              </a:spcAft>
              <a:buSzPts val="5200"/>
              <a:buNone/>
            </a:pPr>
            <a:r>
              <a:rPr lang="en-GB" sz="4100">
                <a:solidFill>
                  <a:srgbClr val="EFEFEF"/>
                </a:solidFill>
                <a:latin typeface="Playfair Display ExtraBold"/>
                <a:ea typeface="Playfair Display ExtraBold"/>
                <a:cs typeface="Playfair Display ExtraBold"/>
                <a:sym typeface="Playfair Display ExtraBold"/>
              </a:rPr>
              <a:t>Use Perturbations when Learning from Explanations</a:t>
            </a:r>
            <a:endParaRPr sz="4100">
              <a:solidFill>
                <a:srgbClr val="EFEFEF"/>
              </a:solidFill>
              <a:latin typeface="Playfair Display ExtraBold"/>
              <a:ea typeface="Playfair Display ExtraBold"/>
              <a:cs typeface="Playfair Display ExtraBold"/>
              <a:sym typeface="Playfair Display ExtraBold"/>
            </a:endParaRPr>
          </a:p>
        </p:txBody>
      </p:sp>
      <p:sp>
        <p:nvSpPr>
          <p:cNvPr id="55" name="Google Shape;55;p1"/>
          <p:cNvSpPr txBox="1"/>
          <p:nvPr>
            <p:ph idx="1" type="subTitle"/>
          </p:nvPr>
        </p:nvSpPr>
        <p:spPr>
          <a:xfrm>
            <a:off x="311700" y="3175050"/>
            <a:ext cx="8520600" cy="7926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ctr">
              <a:lnSpc>
                <a:spcPct val="100000"/>
              </a:lnSpc>
              <a:spcBef>
                <a:spcPts val="0"/>
              </a:spcBef>
              <a:spcAft>
                <a:spcPts val="0"/>
              </a:spcAft>
              <a:buSzPct val="181818"/>
              <a:buNone/>
            </a:pPr>
            <a:r>
              <a:rPr lang="en-GB">
                <a:solidFill>
                  <a:srgbClr val="D9D9D9"/>
                </a:solidFill>
                <a:latin typeface="Playfair Display"/>
                <a:ea typeface="Playfair Display"/>
                <a:cs typeface="Playfair Display"/>
                <a:sym typeface="Playfair Display"/>
              </a:rPr>
              <a:t>Juyeon Heo*, Vihari Piratla*, Matthew Wicker, Adrian Weller</a:t>
            </a:r>
            <a:endParaRPr>
              <a:solidFill>
                <a:srgbClr val="D9D9D9"/>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181818"/>
              <a:buNone/>
            </a:pPr>
            <a:r>
              <a:t/>
            </a:r>
            <a:endParaRPr>
              <a:solidFill>
                <a:srgbClr val="D9D9D9"/>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ct val="181818"/>
              <a:buNone/>
            </a:pPr>
            <a:r>
              <a:rPr lang="en-GB">
                <a:solidFill>
                  <a:srgbClr val="D9D9D9"/>
                </a:solidFill>
                <a:latin typeface="Playfair Display"/>
                <a:ea typeface="Playfair Display"/>
                <a:cs typeface="Playfair Display"/>
                <a:sym typeface="Playfair Display"/>
              </a:rPr>
              <a:t>explAIn workshop, 26 September 2023</a:t>
            </a:r>
            <a:endParaRPr>
              <a:solidFill>
                <a:srgbClr val="D9D9D9"/>
              </a:solidFill>
              <a:latin typeface="Playfair Display"/>
              <a:ea typeface="Playfair Display"/>
              <a:cs typeface="Playfair Display"/>
              <a:sym typeface="Playfair Display"/>
            </a:endParaRPr>
          </a:p>
        </p:txBody>
      </p:sp>
      <p:sp>
        <p:nvSpPr>
          <p:cNvPr id="56" name="Google Shape;56;p1"/>
          <p:cNvSpPr txBox="1"/>
          <p:nvPr/>
        </p:nvSpPr>
        <p:spPr>
          <a:xfrm>
            <a:off x="590750" y="4440725"/>
            <a:ext cx="8005500" cy="53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a:solidFill>
                  <a:schemeClr val="lt1"/>
                </a:solidFill>
              </a:rPr>
              <a:t>To be presented at NeurIPS 2023</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311700" y="191500"/>
            <a:ext cx="8520600" cy="104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GB" sz="2100">
                <a:solidFill>
                  <a:srgbClr val="032005"/>
                </a:solidFill>
                <a:latin typeface="Playfair Display Medium"/>
                <a:ea typeface="Playfair Display Medium"/>
                <a:cs typeface="Playfair Display Medium"/>
                <a:sym typeface="Playfair Display Medium"/>
              </a:rPr>
              <a:t>Analysis for why robustness-based better than regularization-based</a:t>
            </a:r>
            <a:endParaRPr sz="2100">
              <a:solidFill>
                <a:srgbClr val="032005"/>
              </a:solidFill>
              <a:latin typeface="Playfair Display Medium"/>
              <a:ea typeface="Playfair Display Medium"/>
              <a:cs typeface="Playfair Display Medium"/>
              <a:sym typeface="Playfair Display Medium"/>
            </a:endParaRPr>
          </a:p>
        </p:txBody>
      </p:sp>
      <p:sp>
        <p:nvSpPr>
          <p:cNvPr id="144" name="Google Shape;144;p10"/>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10"/>
          <p:cNvPicPr preferRelativeResize="0"/>
          <p:nvPr/>
        </p:nvPicPr>
        <p:blipFill rotWithShape="1">
          <a:blip r:embed="rId3">
            <a:alphaModFix/>
          </a:blip>
          <a:srcRect b="0" l="0" r="0" t="0"/>
          <a:stretch/>
        </p:blipFill>
        <p:spPr>
          <a:xfrm>
            <a:off x="599425" y="2880275"/>
            <a:ext cx="8072623" cy="1521880"/>
          </a:xfrm>
          <a:prstGeom prst="rect">
            <a:avLst/>
          </a:prstGeom>
          <a:noFill/>
          <a:ln>
            <a:noFill/>
          </a:ln>
        </p:spPr>
      </p:pic>
      <p:pic>
        <p:nvPicPr>
          <p:cNvPr id="146" name="Google Shape;146;p10"/>
          <p:cNvPicPr preferRelativeResize="0"/>
          <p:nvPr/>
        </p:nvPicPr>
        <p:blipFill rotWithShape="1">
          <a:blip r:embed="rId4">
            <a:alphaModFix/>
          </a:blip>
          <a:srcRect b="0" l="0" r="0" t="0"/>
          <a:stretch/>
        </p:blipFill>
        <p:spPr>
          <a:xfrm>
            <a:off x="599425" y="1077725"/>
            <a:ext cx="8072627" cy="1494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Results</a:t>
            </a:r>
            <a:endParaRPr>
              <a:solidFill>
                <a:srgbClr val="032005"/>
              </a:solidFill>
              <a:latin typeface="Playfair Display Medium"/>
              <a:ea typeface="Playfair Display Medium"/>
              <a:cs typeface="Playfair Display Medium"/>
              <a:sym typeface="Playfair Display Medium"/>
            </a:endParaRPr>
          </a:p>
        </p:txBody>
      </p:sp>
      <p:sp>
        <p:nvSpPr>
          <p:cNvPr id="152" name="Google Shape;152;p13"/>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13" title="Chart"/>
          <p:cNvPicPr preferRelativeResize="0"/>
          <p:nvPr/>
        </p:nvPicPr>
        <p:blipFill>
          <a:blip r:embed="rId3">
            <a:alphaModFix/>
          </a:blip>
          <a:stretch>
            <a:fillRect/>
          </a:stretch>
        </p:blipFill>
        <p:spPr>
          <a:xfrm>
            <a:off x="550000" y="1267950"/>
            <a:ext cx="5451576" cy="3370874"/>
          </a:xfrm>
          <a:prstGeom prst="rect">
            <a:avLst/>
          </a:prstGeom>
          <a:noFill/>
          <a:ln>
            <a:noFill/>
          </a:ln>
        </p:spPr>
      </p:pic>
      <p:sp>
        <p:nvSpPr>
          <p:cNvPr id="154" name="Google Shape;154;p13"/>
          <p:cNvSpPr/>
          <p:nvPr/>
        </p:nvSpPr>
        <p:spPr>
          <a:xfrm>
            <a:off x="5092575" y="2077759"/>
            <a:ext cx="804600" cy="376800"/>
          </a:xfrm>
          <a:prstGeom prst="rect">
            <a:avLst/>
          </a:prstGeom>
          <a:noFill/>
          <a:ln cap="flat" cmpd="sng" w="28575">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13"/>
          <p:cNvSpPr txBox="1"/>
          <p:nvPr/>
        </p:nvSpPr>
        <p:spPr>
          <a:xfrm>
            <a:off x="6387825" y="1459150"/>
            <a:ext cx="2540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Regularization-based</a:t>
            </a:r>
            <a:endParaRPr/>
          </a:p>
        </p:txBody>
      </p:sp>
      <p:sp>
        <p:nvSpPr>
          <p:cNvPr id="156" name="Google Shape;156;p13"/>
          <p:cNvSpPr/>
          <p:nvPr/>
        </p:nvSpPr>
        <p:spPr>
          <a:xfrm>
            <a:off x="5092575" y="2458744"/>
            <a:ext cx="804600" cy="621600"/>
          </a:xfrm>
          <a:prstGeom prst="rect">
            <a:avLst/>
          </a:prstGeom>
          <a:noFill/>
          <a:ln cap="flat" cmpd="sng" w="28575">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13"/>
          <p:cNvSpPr txBox="1"/>
          <p:nvPr/>
        </p:nvSpPr>
        <p:spPr>
          <a:xfrm>
            <a:off x="6387825" y="1916350"/>
            <a:ext cx="2540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Robustness-based</a:t>
            </a:r>
            <a:endParaRPr/>
          </a:p>
        </p:txBody>
      </p:sp>
      <p:sp>
        <p:nvSpPr>
          <p:cNvPr id="158" name="Google Shape;158;p13"/>
          <p:cNvSpPr/>
          <p:nvPr/>
        </p:nvSpPr>
        <p:spPr>
          <a:xfrm>
            <a:off x="5092575" y="3080348"/>
            <a:ext cx="804600" cy="432300"/>
          </a:xfrm>
          <a:prstGeom prst="rect">
            <a:avLst/>
          </a:prstGeom>
          <a:noFill/>
          <a:ln cap="flat" cmpd="sng" w="28575">
            <a:solidFill>
              <a:schemeClr val="accent4"/>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13"/>
          <p:cNvSpPr txBox="1"/>
          <p:nvPr/>
        </p:nvSpPr>
        <p:spPr>
          <a:xfrm>
            <a:off x="6387825" y="2297350"/>
            <a:ext cx="2540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Regularization + Robustness-based</a:t>
            </a:r>
            <a:endParaRPr/>
          </a:p>
        </p:txBody>
      </p:sp>
      <p:sp>
        <p:nvSpPr>
          <p:cNvPr id="160" name="Google Shape;160;p13"/>
          <p:cNvSpPr txBox="1"/>
          <p:nvPr/>
        </p:nvSpPr>
        <p:spPr>
          <a:xfrm>
            <a:off x="6162025" y="3014800"/>
            <a:ext cx="2766000" cy="179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Robustness-based methods are better</a:t>
            </a:r>
            <a:endParaRPr/>
          </a:p>
          <a:p>
            <a:pPr indent="-317500" lvl="0" marL="457200" rtl="0" algn="l">
              <a:spcBef>
                <a:spcPts val="0"/>
              </a:spcBef>
              <a:spcAft>
                <a:spcPts val="0"/>
              </a:spcAft>
              <a:buSzPts val="1400"/>
              <a:buChar char="●"/>
            </a:pPr>
            <a:r>
              <a:rPr lang="en-GB"/>
              <a:t>Robustness + regularization-based are consistently better on all the datasets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5"/>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Takeaways</a:t>
            </a:r>
            <a:endParaRPr>
              <a:solidFill>
                <a:srgbClr val="032005"/>
              </a:solidFill>
              <a:latin typeface="Playfair Display Medium"/>
              <a:ea typeface="Playfair Display Medium"/>
              <a:cs typeface="Playfair Display Medium"/>
              <a:sym typeface="Playfair Display Medium"/>
            </a:endParaRPr>
          </a:p>
        </p:txBody>
      </p:sp>
      <p:sp>
        <p:nvSpPr>
          <p:cNvPr id="166" name="Google Shape;16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167" name="Google Shape;167;p15"/>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5"/>
          <p:cNvSpPr txBox="1"/>
          <p:nvPr/>
        </p:nvSpPr>
        <p:spPr>
          <a:xfrm>
            <a:off x="492175" y="2943825"/>
            <a:ext cx="83727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1800">
                <a:latin typeface="Playfair Display"/>
                <a:ea typeface="Playfair Display"/>
                <a:cs typeface="Playfair Display"/>
                <a:sym typeface="Playfair Display"/>
              </a:rPr>
              <a:t>Future</a:t>
            </a:r>
            <a:endParaRPr b="1" sz="18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GB" sz="1800">
                <a:latin typeface="Playfair Display"/>
                <a:ea typeface="Playfair Display"/>
                <a:cs typeface="Playfair Display"/>
                <a:sym typeface="Playfair Display"/>
              </a:rPr>
              <a:t>Reducing human effort. </a:t>
            </a:r>
            <a:endParaRPr sz="1800">
              <a:latin typeface="Playfair Display"/>
              <a:ea typeface="Playfair Display"/>
              <a:cs typeface="Playfair Display"/>
              <a:sym typeface="Playfair Display"/>
            </a:endParaRPr>
          </a:p>
          <a:p>
            <a:pPr indent="-342900" lvl="0" marL="457200" marR="0" rtl="0" algn="l">
              <a:lnSpc>
                <a:spcPct val="100000"/>
              </a:lnSpc>
              <a:spcBef>
                <a:spcPts val="0"/>
              </a:spcBef>
              <a:spcAft>
                <a:spcPts val="0"/>
              </a:spcAft>
              <a:buSzPts val="1800"/>
              <a:buFont typeface="Playfair Display"/>
              <a:buAutoNum type="alphaLcParenBoth"/>
            </a:pPr>
            <a:r>
              <a:rPr lang="en-GB" sz="1800">
                <a:latin typeface="Playfair Display"/>
                <a:ea typeface="Playfair Display"/>
                <a:cs typeface="Playfair Display"/>
                <a:sym typeface="Playfair Display"/>
              </a:rPr>
              <a:t>Assistance in providing human explanations </a:t>
            </a:r>
            <a:endParaRPr sz="1800">
              <a:latin typeface="Playfair Display"/>
              <a:ea typeface="Playfair Display"/>
              <a:cs typeface="Playfair Display"/>
              <a:sym typeface="Playfair Display"/>
            </a:endParaRPr>
          </a:p>
          <a:p>
            <a:pPr indent="-342900" lvl="0" marL="457200" marR="0" rtl="0" algn="l">
              <a:lnSpc>
                <a:spcPct val="100000"/>
              </a:lnSpc>
              <a:spcBef>
                <a:spcPts val="0"/>
              </a:spcBef>
              <a:spcAft>
                <a:spcPts val="0"/>
              </a:spcAft>
              <a:buSzPts val="1800"/>
              <a:buFont typeface="Playfair Display"/>
              <a:buAutoNum type="alphaLcParenBoth"/>
            </a:pPr>
            <a:r>
              <a:rPr lang="en-GB" sz="1800">
                <a:latin typeface="Playfair Display"/>
                <a:ea typeface="Playfair Display"/>
                <a:cs typeface="Playfair Display"/>
                <a:sym typeface="Playfair Display"/>
              </a:rPr>
              <a:t>Partial specifications</a:t>
            </a:r>
            <a:endParaRPr sz="1800">
              <a:latin typeface="Playfair Display"/>
              <a:ea typeface="Playfair Display"/>
              <a:cs typeface="Playfair Display"/>
              <a:sym typeface="Playfair Display"/>
            </a:endParaRPr>
          </a:p>
          <a:p>
            <a:pPr indent="-342900" lvl="0" marL="457200" marR="0" rtl="0" algn="l">
              <a:lnSpc>
                <a:spcPct val="100000"/>
              </a:lnSpc>
              <a:spcBef>
                <a:spcPts val="0"/>
              </a:spcBef>
              <a:spcAft>
                <a:spcPts val="0"/>
              </a:spcAft>
              <a:buSzPts val="1800"/>
              <a:buFont typeface="Playfair Display"/>
              <a:buAutoNum type="alphaLcParenBoth"/>
            </a:pPr>
            <a:r>
              <a:rPr lang="en-GB" sz="1800">
                <a:latin typeface="Playfair Display"/>
                <a:ea typeface="Playfair Display"/>
                <a:cs typeface="Playfair Display"/>
                <a:sym typeface="Playfair Display"/>
              </a:rPr>
              <a:t>Automated discovery of regions </a:t>
            </a:r>
            <a:endParaRPr b="0" i="0" sz="1800" u="none" cap="none" strike="noStrike">
              <a:solidFill>
                <a:srgbClr val="000000"/>
              </a:solidFill>
              <a:latin typeface="Playfair Display"/>
              <a:ea typeface="Playfair Display"/>
              <a:cs typeface="Playfair Display"/>
              <a:sym typeface="Playfair Display"/>
            </a:endParaRPr>
          </a:p>
        </p:txBody>
      </p:sp>
      <p:sp>
        <p:nvSpPr>
          <p:cNvPr id="169" name="Google Shape;169;p15"/>
          <p:cNvSpPr txBox="1"/>
          <p:nvPr/>
        </p:nvSpPr>
        <p:spPr>
          <a:xfrm>
            <a:off x="417600" y="1130550"/>
            <a:ext cx="8520600" cy="438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We presented intuition and theoretical analysis for why robustness-based methods are not suited for supervising with human explanations.</a:t>
            </a:r>
            <a:endParaRPr sz="1800"/>
          </a:p>
          <a:p>
            <a:pPr indent="-342900" lvl="0" marL="457200" rtl="0" algn="l">
              <a:spcBef>
                <a:spcPts val="0"/>
              </a:spcBef>
              <a:spcAft>
                <a:spcPts val="0"/>
              </a:spcAft>
              <a:buSzPts val="1800"/>
              <a:buChar char="●"/>
            </a:pPr>
            <a:r>
              <a:rPr lang="en-GB" sz="1800"/>
              <a:t>We studied robustness-based method for supervising with human-explanations, which is </a:t>
            </a:r>
            <a:r>
              <a:rPr lang="en-GB" sz="1800"/>
              <a:t>surprisingly</a:t>
            </a:r>
            <a:r>
              <a:rPr lang="en-GB" sz="1800"/>
              <a:t> not studied before. </a:t>
            </a:r>
            <a:endParaRPr sz="1800"/>
          </a:p>
          <a:p>
            <a:pPr indent="-342900" lvl="0" marL="457200" rtl="0" algn="l">
              <a:spcBef>
                <a:spcPts val="0"/>
              </a:spcBef>
              <a:spcAft>
                <a:spcPts val="0"/>
              </a:spcAft>
              <a:buSzPts val="1800"/>
              <a:buChar char="●"/>
            </a:pPr>
            <a:r>
              <a:rPr lang="en-GB" sz="1800"/>
              <a:t>Our systematic study and analysis showed advantage in combining robustness and regularization-based methods for effective supervision.</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2005"/>
        </a:solidFill>
      </p:bgPr>
    </p:bg>
    <p:spTree>
      <p:nvGrpSpPr>
        <p:cNvPr id="173" name="Shape 173"/>
        <p:cNvGrpSpPr/>
        <p:nvPr/>
      </p:nvGrpSpPr>
      <p:grpSpPr>
        <a:xfrm>
          <a:off x="0" y="0"/>
          <a:ext cx="0" cy="0"/>
          <a:chOff x="0" y="0"/>
          <a:chExt cx="0" cy="0"/>
        </a:xfrm>
      </p:grpSpPr>
      <p:sp>
        <p:nvSpPr>
          <p:cNvPr id="174" name="Google Shape;174;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GB">
                <a:solidFill>
                  <a:srgbClr val="EFEFEF"/>
                </a:solidFill>
                <a:latin typeface="Playfair Display"/>
                <a:ea typeface="Playfair Display"/>
                <a:cs typeface="Playfair Display"/>
                <a:sym typeface="Playfair Display"/>
              </a:rPr>
              <a:t>Thank you</a:t>
            </a:r>
            <a:endParaRPr b="1">
              <a:solidFill>
                <a:srgbClr val="EFEFEF"/>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Motivation</a:t>
            </a:r>
            <a:endParaRPr>
              <a:solidFill>
                <a:srgbClr val="032005"/>
              </a:solidFill>
              <a:latin typeface="Playfair Display Medium"/>
              <a:ea typeface="Playfair Display Medium"/>
              <a:cs typeface="Playfair Display Medium"/>
              <a:sym typeface="Playfair Display Medium"/>
            </a:endParaRPr>
          </a:p>
        </p:txBody>
      </p:sp>
      <p:sp>
        <p:nvSpPr>
          <p:cNvPr id="62" name="Google Shape;62;p4"/>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
          <p:cNvSpPr txBox="1"/>
          <p:nvPr/>
        </p:nvSpPr>
        <p:spPr>
          <a:xfrm>
            <a:off x="712650" y="1629625"/>
            <a:ext cx="4369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latin typeface="Playfair Display Medium"/>
                <a:ea typeface="Playfair Display Medium"/>
                <a:cs typeface="Playfair Display Medium"/>
                <a:sym typeface="Playfair Display Medium"/>
              </a:rPr>
              <a:t>Need for editing is common in practice</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Remove dependency on the patch for classifying the skin lesion as non-cancerous</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Do not depend on the background for classifying the leaf as healthy or not</a:t>
            </a:r>
            <a:endParaRPr sz="1800">
              <a:latin typeface="Playfair Display Medium"/>
              <a:ea typeface="Playfair Display Medium"/>
              <a:cs typeface="Playfair Display Medium"/>
              <a:sym typeface="Playfair Display Medium"/>
            </a:endParaRPr>
          </a:p>
        </p:txBody>
      </p:sp>
      <p:sp>
        <p:nvSpPr>
          <p:cNvPr id="64" name="Google Shape;64;p4"/>
          <p:cNvSpPr txBox="1"/>
          <p:nvPr/>
        </p:nvSpPr>
        <p:spPr>
          <a:xfrm>
            <a:off x="673750" y="1050350"/>
            <a:ext cx="771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600">
                <a:latin typeface="Playfair Display"/>
                <a:ea typeface="Playfair Display"/>
                <a:cs typeface="Playfair Display"/>
                <a:sym typeface="Playfair Display"/>
              </a:rPr>
              <a:t>Motivation: It is surprisingly hard to alter ML model’s prediction behavior</a:t>
            </a:r>
            <a:endParaRPr b="0" i="0" sz="1600" u="none" cap="none" strike="noStrike">
              <a:solidFill>
                <a:srgbClr val="000000"/>
              </a:solidFill>
              <a:latin typeface="Playfair Display Medium"/>
              <a:ea typeface="Playfair Display Medium"/>
              <a:cs typeface="Playfair Display Medium"/>
              <a:sym typeface="Playfair Display Medium"/>
            </a:endParaRPr>
          </a:p>
        </p:txBody>
      </p:sp>
      <p:pic>
        <p:nvPicPr>
          <p:cNvPr id="65" name="Google Shape;65;p4"/>
          <p:cNvPicPr preferRelativeResize="0"/>
          <p:nvPr/>
        </p:nvPicPr>
        <p:blipFill>
          <a:blip r:embed="rId3">
            <a:alphaModFix/>
          </a:blip>
          <a:stretch>
            <a:fillRect/>
          </a:stretch>
        </p:blipFill>
        <p:spPr>
          <a:xfrm>
            <a:off x="5194450" y="1560513"/>
            <a:ext cx="3766549" cy="3040325"/>
          </a:xfrm>
          <a:prstGeom prst="rect">
            <a:avLst/>
          </a:prstGeom>
          <a:noFill/>
          <a:ln cap="flat" cmpd="sng" w="9525">
            <a:solidFill>
              <a:schemeClr val="lt1"/>
            </a:solidFill>
            <a:prstDash val="solid"/>
            <a:round/>
            <a:headEnd len="sm" w="sm" type="none"/>
            <a:tailEnd len="sm" w="sm" type="none"/>
          </a:ln>
        </p:spPr>
      </p:pic>
      <p:sp>
        <p:nvSpPr>
          <p:cNvPr id="66" name="Google Shape;66;p4"/>
          <p:cNvSpPr/>
          <p:nvPr/>
        </p:nvSpPr>
        <p:spPr>
          <a:xfrm>
            <a:off x="8148125" y="1629625"/>
            <a:ext cx="813000" cy="277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4"/>
          <p:cNvSpPr/>
          <p:nvPr/>
        </p:nvSpPr>
        <p:spPr>
          <a:xfrm>
            <a:off x="5265725" y="3513875"/>
            <a:ext cx="3075900" cy="114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82eeeb24e2_0_16"/>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Motivation (continued…)</a:t>
            </a:r>
            <a:endParaRPr>
              <a:solidFill>
                <a:srgbClr val="032005"/>
              </a:solidFill>
              <a:latin typeface="Playfair Display Medium"/>
              <a:ea typeface="Playfair Display Medium"/>
              <a:cs typeface="Playfair Display Medium"/>
              <a:sym typeface="Playfair Display Medium"/>
            </a:endParaRPr>
          </a:p>
        </p:txBody>
      </p:sp>
      <p:sp>
        <p:nvSpPr>
          <p:cNvPr id="73" name="Google Shape;73;g282eeeb24e2_0_16"/>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82eeeb24e2_0_16"/>
          <p:cNvSpPr txBox="1"/>
          <p:nvPr/>
        </p:nvSpPr>
        <p:spPr>
          <a:xfrm>
            <a:off x="712650" y="1629625"/>
            <a:ext cx="43698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latin typeface="Playfair Display Medium"/>
                <a:ea typeface="Playfair Display Medium"/>
                <a:cs typeface="Playfair Display Medium"/>
                <a:sym typeface="Playfair Display Medium"/>
              </a:rPr>
              <a:t>Popular solutions:</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Collect massively diverse data to negate such spurious correlation</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Collect some data from each group and impose an invariance constraint across environments. </a:t>
            </a:r>
            <a:endParaRPr sz="1800">
              <a:latin typeface="Playfair Display Medium"/>
              <a:ea typeface="Playfair Display Medium"/>
              <a:cs typeface="Playfair Display Medium"/>
              <a:sym typeface="Playfair Display Medium"/>
            </a:endParaRPr>
          </a:p>
        </p:txBody>
      </p:sp>
      <p:sp>
        <p:nvSpPr>
          <p:cNvPr id="75" name="Google Shape;75;g282eeeb24e2_0_16"/>
          <p:cNvSpPr txBox="1"/>
          <p:nvPr/>
        </p:nvSpPr>
        <p:spPr>
          <a:xfrm>
            <a:off x="673750" y="1050350"/>
            <a:ext cx="771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600">
                <a:latin typeface="Playfair Display"/>
                <a:ea typeface="Playfair Display"/>
                <a:cs typeface="Playfair Display"/>
                <a:sym typeface="Playfair Display"/>
              </a:rPr>
              <a:t>Motivation: It is surprisingly hard to alter ML model’s prediction behavior</a:t>
            </a:r>
            <a:endParaRPr b="0" i="0" sz="1600" u="none" cap="none" strike="noStrike">
              <a:solidFill>
                <a:srgbClr val="000000"/>
              </a:solidFill>
              <a:latin typeface="Playfair Display Medium"/>
              <a:ea typeface="Playfair Display Medium"/>
              <a:cs typeface="Playfair Display Medium"/>
              <a:sym typeface="Playfair Display Medium"/>
            </a:endParaRPr>
          </a:p>
        </p:txBody>
      </p:sp>
      <p:pic>
        <p:nvPicPr>
          <p:cNvPr id="76" name="Google Shape;76;g282eeeb24e2_0_16"/>
          <p:cNvPicPr preferRelativeResize="0"/>
          <p:nvPr/>
        </p:nvPicPr>
        <p:blipFill>
          <a:blip r:embed="rId3">
            <a:alphaModFix/>
          </a:blip>
          <a:stretch>
            <a:fillRect/>
          </a:stretch>
        </p:blipFill>
        <p:spPr>
          <a:xfrm>
            <a:off x="5194450" y="1560513"/>
            <a:ext cx="3766549" cy="3040325"/>
          </a:xfrm>
          <a:prstGeom prst="rect">
            <a:avLst/>
          </a:prstGeom>
          <a:noFill/>
          <a:ln cap="flat" cmpd="sng" w="9525">
            <a:solidFill>
              <a:schemeClr val="lt1"/>
            </a:solidFill>
            <a:prstDash val="solid"/>
            <a:round/>
            <a:headEnd len="sm" w="sm" type="none"/>
            <a:tailEnd len="sm" w="sm" type="none"/>
          </a:ln>
        </p:spPr>
      </p:pic>
      <p:sp>
        <p:nvSpPr>
          <p:cNvPr id="77" name="Google Shape;77;g282eeeb24e2_0_16"/>
          <p:cNvSpPr/>
          <p:nvPr/>
        </p:nvSpPr>
        <p:spPr>
          <a:xfrm>
            <a:off x="8148125" y="1629625"/>
            <a:ext cx="813000" cy="277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g282eeeb24e2_0_16"/>
          <p:cNvSpPr/>
          <p:nvPr/>
        </p:nvSpPr>
        <p:spPr>
          <a:xfrm>
            <a:off x="5265725" y="3513875"/>
            <a:ext cx="3075900" cy="114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g282eeeb24e2_0_16"/>
          <p:cNvSpPr txBox="1"/>
          <p:nvPr/>
        </p:nvSpPr>
        <p:spPr>
          <a:xfrm>
            <a:off x="712650" y="3533900"/>
            <a:ext cx="8036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C00000"/>
                </a:solidFill>
              </a:rPr>
              <a:t>Collecting more data is very expensive (especially in healthcare)</a:t>
            </a:r>
            <a:endParaRPr sz="1800">
              <a:solidFill>
                <a:srgbClr val="C00000"/>
              </a:solidFill>
            </a:endParaRPr>
          </a:p>
          <a:p>
            <a:pPr indent="0" lvl="0" marL="0" rtl="0" algn="l">
              <a:spcBef>
                <a:spcPts val="0"/>
              </a:spcBef>
              <a:spcAft>
                <a:spcPts val="0"/>
              </a:spcAft>
              <a:buNone/>
            </a:pPr>
            <a:r>
              <a:rPr lang="en-GB" sz="1800">
                <a:solidFill>
                  <a:srgbClr val="C00000"/>
                </a:solidFill>
              </a:rPr>
              <a:t>Invariance-like methods still suffer when the minority group is not sufficiently large </a:t>
            </a:r>
            <a:endParaRPr sz="1800">
              <a:solidFill>
                <a:srgbClr val="C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82eeeb24e2_0_27"/>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Our problem and objective</a:t>
            </a:r>
            <a:endParaRPr>
              <a:solidFill>
                <a:srgbClr val="032005"/>
              </a:solidFill>
              <a:latin typeface="Playfair Display Medium"/>
              <a:ea typeface="Playfair Display Medium"/>
              <a:cs typeface="Playfair Display Medium"/>
              <a:sym typeface="Playfair Display Medium"/>
            </a:endParaRPr>
          </a:p>
        </p:txBody>
      </p:sp>
      <p:sp>
        <p:nvSpPr>
          <p:cNvPr id="85" name="Google Shape;85;g282eeeb24e2_0_27"/>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82eeeb24e2_0_27"/>
          <p:cNvSpPr txBox="1"/>
          <p:nvPr/>
        </p:nvSpPr>
        <p:spPr>
          <a:xfrm>
            <a:off x="712650" y="1629625"/>
            <a:ext cx="43698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latin typeface="Playfair Display Medium"/>
                <a:ea typeface="Playfair Display Medium"/>
                <a:cs typeface="Playfair Display Medium"/>
                <a:sym typeface="Playfair Display Medium"/>
              </a:rPr>
              <a:t>Problem</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Process inputs along with saliency map highlighting nuisance features</a:t>
            </a:r>
            <a:endParaRPr sz="1800">
              <a:latin typeface="Playfair Display Medium"/>
              <a:ea typeface="Playfair Display Medium"/>
              <a:cs typeface="Playfair Display Medium"/>
              <a:sym typeface="Playfair Display Medium"/>
            </a:endParaRPr>
          </a:p>
          <a:p>
            <a:pPr indent="-342900" lvl="0" marL="457200" marR="0" rtl="0" algn="l">
              <a:lnSpc>
                <a:spcPct val="100000"/>
              </a:lnSpc>
              <a:spcBef>
                <a:spcPts val="0"/>
              </a:spcBef>
              <a:spcAft>
                <a:spcPts val="0"/>
              </a:spcAft>
              <a:buSzPts val="1800"/>
              <a:buFont typeface="Playfair Display Medium"/>
              <a:buAutoNum type="arabicPeriod"/>
            </a:pPr>
            <a:r>
              <a:rPr lang="en-GB" sz="1800">
                <a:latin typeface="Playfair Display Medium"/>
                <a:ea typeface="Playfair Display Medium"/>
                <a:cs typeface="Playfair Display Medium"/>
                <a:sym typeface="Playfair Display Medium"/>
              </a:rPr>
              <a:t>Learn a model that ignores the irrelevant regions highlighted by the explanation.</a:t>
            </a:r>
            <a:endParaRPr sz="1800">
              <a:latin typeface="Playfair Display Medium"/>
              <a:ea typeface="Playfair Display Medium"/>
              <a:cs typeface="Playfair Display Medium"/>
              <a:sym typeface="Playfair Display Medium"/>
            </a:endParaRPr>
          </a:p>
        </p:txBody>
      </p:sp>
      <p:sp>
        <p:nvSpPr>
          <p:cNvPr id="87" name="Google Shape;87;g282eeeb24e2_0_27"/>
          <p:cNvSpPr txBox="1"/>
          <p:nvPr/>
        </p:nvSpPr>
        <p:spPr>
          <a:xfrm>
            <a:off x="673750" y="1050350"/>
            <a:ext cx="834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600">
                <a:latin typeface="Playfair Display"/>
                <a:ea typeface="Playfair Display"/>
                <a:cs typeface="Playfair Display"/>
                <a:sym typeface="Playfair Display"/>
              </a:rPr>
              <a:t>Objective: Let user provide richer annotation and use it to learn better aligned models</a:t>
            </a:r>
            <a:endParaRPr b="0" i="0" sz="1600" u="none" cap="none" strike="noStrike">
              <a:solidFill>
                <a:srgbClr val="000000"/>
              </a:solidFill>
              <a:latin typeface="Playfair Display Medium"/>
              <a:ea typeface="Playfair Display Medium"/>
              <a:cs typeface="Playfair Display Medium"/>
              <a:sym typeface="Playfair Display Medium"/>
            </a:endParaRPr>
          </a:p>
        </p:txBody>
      </p:sp>
      <p:pic>
        <p:nvPicPr>
          <p:cNvPr id="88" name="Google Shape;88;g282eeeb24e2_0_27"/>
          <p:cNvPicPr preferRelativeResize="0"/>
          <p:nvPr/>
        </p:nvPicPr>
        <p:blipFill>
          <a:blip r:embed="rId3">
            <a:alphaModFix/>
          </a:blip>
          <a:stretch>
            <a:fillRect/>
          </a:stretch>
        </p:blipFill>
        <p:spPr>
          <a:xfrm>
            <a:off x="5194450" y="1560513"/>
            <a:ext cx="3766549" cy="3040325"/>
          </a:xfrm>
          <a:prstGeom prst="rect">
            <a:avLst/>
          </a:prstGeom>
          <a:noFill/>
          <a:ln cap="flat" cmpd="sng" w="9525">
            <a:solidFill>
              <a:schemeClr val="lt1"/>
            </a:solidFill>
            <a:prstDash val="solid"/>
            <a:round/>
            <a:headEnd len="sm" w="sm" type="none"/>
            <a:tailEnd len="sm" w="sm" type="none"/>
          </a:ln>
        </p:spPr>
      </p:pic>
      <p:sp>
        <p:nvSpPr>
          <p:cNvPr id="89" name="Google Shape;89;g282eeeb24e2_0_27"/>
          <p:cNvSpPr/>
          <p:nvPr/>
        </p:nvSpPr>
        <p:spPr>
          <a:xfrm>
            <a:off x="5194450" y="3476725"/>
            <a:ext cx="3687600" cy="1140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g282eeeb24e2_0_27"/>
          <p:cNvSpPr/>
          <p:nvPr/>
        </p:nvSpPr>
        <p:spPr>
          <a:xfrm>
            <a:off x="8188850" y="1619450"/>
            <a:ext cx="772200" cy="209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4" name="Shape 94"/>
        <p:cNvGrpSpPr/>
        <p:nvPr/>
      </p:nvGrpSpPr>
      <p:grpSpPr>
        <a:xfrm>
          <a:off x="0" y="0"/>
          <a:ext cx="0" cy="0"/>
          <a:chOff x="0" y="0"/>
          <a:chExt cx="0" cy="0"/>
        </a:xfrm>
      </p:grpSpPr>
      <p:sp>
        <p:nvSpPr>
          <p:cNvPr id="95" name="Google Shape;95;g282eeeb24e2_0_5"/>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Machine Learning from Explanation (MLX)</a:t>
            </a:r>
            <a:endParaRPr>
              <a:solidFill>
                <a:srgbClr val="032005"/>
              </a:solidFill>
              <a:latin typeface="Playfair Display Medium"/>
              <a:ea typeface="Playfair Display Medium"/>
              <a:cs typeface="Playfair Display Medium"/>
              <a:sym typeface="Playfair Display Medium"/>
            </a:endParaRPr>
          </a:p>
        </p:txBody>
      </p:sp>
      <p:sp>
        <p:nvSpPr>
          <p:cNvPr id="96" name="Google Shape;96;g282eeeb24e2_0_5"/>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82eeeb24e2_0_5"/>
          <p:cNvSpPr txBox="1"/>
          <p:nvPr/>
        </p:nvSpPr>
        <p:spPr>
          <a:xfrm>
            <a:off x="749950" y="2345750"/>
            <a:ext cx="77187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Playfair Display"/>
                <a:ea typeface="Playfair Display"/>
                <a:cs typeface="Playfair Display"/>
                <a:sym typeface="Playfair Display"/>
              </a:rPr>
              <a:t>What is MLX?</a:t>
            </a:r>
            <a:endParaRPr b="1" i="0" sz="1600" u="none" cap="none" strike="noStrike">
              <a:solidFill>
                <a:srgbClr val="000000"/>
              </a:solidFill>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Clr>
                <a:srgbClr val="000000"/>
              </a:buClr>
              <a:buSzPts val="1600"/>
              <a:buFont typeface="Playfair Display"/>
              <a:buChar char="●"/>
            </a:pPr>
            <a:r>
              <a:rPr b="0" i="0" lang="en-GB" sz="1400" u="none" cap="none" strike="noStrike">
                <a:solidFill>
                  <a:schemeClr val="dk1"/>
                </a:solidFill>
                <a:latin typeface="Playfair Display Medium"/>
                <a:ea typeface="Playfair Display Medium"/>
                <a:cs typeface="Playfair Display Medium"/>
                <a:sym typeface="Playfair Display Medium"/>
              </a:rPr>
              <a:t>To avoid shortcut learning in practical settings such as healthcare, where having diverse training data is impractical.</a:t>
            </a:r>
            <a:endParaRPr b="1" i="0" sz="16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Medium"/>
              <a:ea typeface="Playfair Display Medium"/>
              <a:cs typeface="Playfair Display Medium"/>
              <a:sym typeface="Playfair Display Medium"/>
            </a:endParaRPr>
          </a:p>
          <a:p>
            <a:pPr indent="-317500" lvl="0" marL="457200" marR="0" rtl="0" algn="l">
              <a:lnSpc>
                <a:spcPct val="100000"/>
              </a:lnSpc>
              <a:spcBef>
                <a:spcPts val="0"/>
              </a:spcBef>
              <a:spcAft>
                <a:spcPts val="0"/>
              </a:spcAft>
              <a:buClr>
                <a:srgbClr val="000000"/>
              </a:buClr>
              <a:buSzPts val="1400"/>
              <a:buFont typeface="Playfair Display Medium"/>
              <a:buChar char="●"/>
            </a:pPr>
            <a:r>
              <a:rPr b="0" i="0" lang="en-GB" sz="1400" u="none" cap="none" strike="noStrike">
                <a:solidFill>
                  <a:srgbClr val="000000"/>
                </a:solidFill>
                <a:latin typeface="Playfair Display Medium"/>
                <a:ea typeface="Playfair Display Medium"/>
                <a:cs typeface="Playfair Display Medium"/>
                <a:sym typeface="Playfair Display Medium"/>
              </a:rPr>
              <a:t>Regularizing DNNs to ignore features deemed irrelevant by human-provided explanations with the end goal of building models that are “right for the right reasons”</a:t>
            </a:r>
            <a:endParaRPr b="0" i="0" sz="1400" u="none" cap="none" strike="noStrike">
              <a:solidFill>
                <a:srgbClr val="000000"/>
              </a:solidFill>
              <a:latin typeface="Playfair Display Medium"/>
              <a:ea typeface="Playfair Display Medium"/>
              <a:cs typeface="Playfair Display Medium"/>
              <a:sym typeface="Playfair Display Medium"/>
            </a:endParaRPr>
          </a:p>
        </p:txBody>
      </p:sp>
      <p:sp>
        <p:nvSpPr>
          <p:cNvPr id="98" name="Google Shape;98;g282eeeb24e2_0_5"/>
          <p:cNvSpPr txBox="1"/>
          <p:nvPr/>
        </p:nvSpPr>
        <p:spPr>
          <a:xfrm>
            <a:off x="845275" y="3092900"/>
            <a:ext cx="81681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Playfair Display"/>
                <a:ea typeface="Playfair Display"/>
                <a:cs typeface="Playfair Display"/>
                <a:sym typeface="Playfair Display"/>
              </a:rPr>
              <a:t>Limitation of previous MLX methods</a:t>
            </a:r>
            <a:endParaRPr b="1" i="0" sz="16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Medium"/>
              <a:ea typeface="Playfair Display Medium"/>
              <a:cs typeface="Playfair Display Medium"/>
              <a:sym typeface="Playfair Display Medium"/>
            </a:endParaRPr>
          </a:p>
          <a:p>
            <a:pPr indent="-317500" lvl="0" marL="457200" marR="0" rtl="0" algn="l">
              <a:lnSpc>
                <a:spcPct val="100000"/>
              </a:lnSpc>
              <a:spcBef>
                <a:spcPts val="0"/>
              </a:spcBef>
              <a:spcAft>
                <a:spcPts val="0"/>
              </a:spcAft>
              <a:buClr>
                <a:srgbClr val="000000"/>
              </a:buClr>
              <a:buSzPts val="1400"/>
              <a:buFont typeface="Playfair Display Medium"/>
              <a:buAutoNum type="arabicPeriod"/>
            </a:pPr>
            <a:r>
              <a:rPr b="0" i="0" lang="en-GB" sz="1400" u="none" cap="none" strike="noStrike">
                <a:solidFill>
                  <a:srgbClr val="000000"/>
                </a:solidFill>
                <a:latin typeface="Playfair Display Medium"/>
                <a:ea typeface="Playfair Display Medium"/>
                <a:cs typeface="Playfair Display Medium"/>
                <a:sym typeface="Playfair Display Medium"/>
              </a:rPr>
              <a:t>Their quality of supervision is determined by the nature of the interpretation approaches</a:t>
            </a:r>
            <a:endParaRPr b="0" i="0" sz="1400" u="none" cap="none" strike="noStrike">
              <a:solidFill>
                <a:srgbClr val="000000"/>
              </a:solidFill>
              <a:latin typeface="Playfair Display Medium"/>
              <a:ea typeface="Playfair Display Medium"/>
              <a:cs typeface="Playfair Display Medium"/>
              <a:sym typeface="Playfair Display Medium"/>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Medium"/>
              <a:ea typeface="Playfair Display Medium"/>
              <a:cs typeface="Playfair Display Medium"/>
              <a:sym typeface="Playfair Display Medium"/>
            </a:endParaRPr>
          </a:p>
          <a:p>
            <a:pPr indent="-317500" lvl="0" marL="457200" marR="0" rtl="0" algn="l">
              <a:lnSpc>
                <a:spcPct val="100000"/>
              </a:lnSpc>
              <a:spcBef>
                <a:spcPts val="0"/>
              </a:spcBef>
              <a:spcAft>
                <a:spcPts val="0"/>
              </a:spcAft>
              <a:buClr>
                <a:srgbClr val="000000"/>
              </a:buClr>
              <a:buSzPts val="1400"/>
              <a:buFont typeface="Playfair Display Medium"/>
              <a:buAutoNum type="arabicPeriod"/>
            </a:pPr>
            <a:r>
              <a:rPr b="0" i="0" lang="en-GB" sz="1400" u="none" cap="none" strike="noStrike">
                <a:solidFill>
                  <a:srgbClr val="000000"/>
                </a:solidFill>
                <a:latin typeface="Playfair Display Medium"/>
                <a:ea typeface="Playfair Display Medium"/>
                <a:cs typeface="Playfair Display Medium"/>
                <a:sym typeface="Playfair Display Medium"/>
              </a:rPr>
              <a:t>Constraints using local explanations need not apply globally. This is problematic as in order for the proposed MLX loss to be globally effective at reducing shortcut learning, heavy parameter regularization is required.</a:t>
            </a:r>
            <a:endParaRPr b="0" i="0" sz="1400" u="none" cap="none" strike="noStrike">
              <a:solidFill>
                <a:srgbClr val="000000"/>
              </a:solidFill>
              <a:latin typeface="Playfair Display Medium"/>
              <a:ea typeface="Playfair Display Medium"/>
              <a:cs typeface="Playfair Display Medium"/>
              <a:sym typeface="Playfair Display Medium"/>
            </a:endParaRPr>
          </a:p>
        </p:txBody>
      </p:sp>
      <p:sp>
        <p:nvSpPr>
          <p:cNvPr id="99" name="Google Shape;99;g282eeeb24e2_0_5"/>
          <p:cNvSpPr txBox="1"/>
          <p:nvPr/>
        </p:nvSpPr>
        <p:spPr>
          <a:xfrm>
            <a:off x="673750" y="1050350"/>
            <a:ext cx="771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600">
                <a:latin typeface="Playfair Display"/>
                <a:ea typeface="Playfair Display"/>
                <a:cs typeface="Playfair Display"/>
                <a:sym typeface="Playfair Display"/>
              </a:rPr>
              <a:t>Motivation: It is surprisingly hard to alter ML model’s prediction behavior</a:t>
            </a:r>
            <a:endParaRPr b="0" i="0" sz="1600" u="none" cap="none" strike="noStrike">
              <a:solidFill>
                <a:srgbClr val="000000"/>
              </a:solidFill>
              <a:latin typeface="Playfair Display Medium"/>
              <a:ea typeface="Playfair Display Medium"/>
              <a:cs typeface="Playfair Display Medium"/>
              <a:sym typeface="Playfair Display Medium"/>
            </a:endParaRPr>
          </a:p>
        </p:txBody>
      </p:sp>
      <p:pic>
        <p:nvPicPr>
          <p:cNvPr id="100" name="Google Shape;100;g282eeeb24e2_0_5"/>
          <p:cNvPicPr preferRelativeResize="0"/>
          <p:nvPr/>
        </p:nvPicPr>
        <p:blipFill>
          <a:blip r:embed="rId3">
            <a:alphaModFix/>
          </a:blip>
          <a:stretch>
            <a:fillRect/>
          </a:stretch>
        </p:blipFill>
        <p:spPr>
          <a:xfrm>
            <a:off x="5194450" y="1560513"/>
            <a:ext cx="3766549" cy="3040325"/>
          </a:xfrm>
          <a:prstGeom prst="rect">
            <a:avLst/>
          </a:prstGeom>
          <a:noFill/>
          <a:ln cap="flat" cmpd="sng" w="9525">
            <a:solidFill>
              <a:schemeClr val="lt1"/>
            </a:solidFill>
            <a:prstDash val="solid"/>
            <a:round/>
            <a:headEnd len="sm" w="sm" type="none"/>
            <a:tailEnd len="sm" w="sm" type="none"/>
          </a:ln>
        </p:spPr>
      </p:pic>
      <p:sp>
        <p:nvSpPr>
          <p:cNvPr id="101" name="Google Shape;101;g282eeeb24e2_0_5"/>
          <p:cNvSpPr/>
          <p:nvPr/>
        </p:nvSpPr>
        <p:spPr>
          <a:xfrm>
            <a:off x="8148125" y="1629625"/>
            <a:ext cx="813000" cy="277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Background</a:t>
            </a:r>
            <a:endParaRPr>
              <a:solidFill>
                <a:srgbClr val="032005"/>
              </a:solidFill>
              <a:latin typeface="Playfair Display Medium"/>
              <a:ea typeface="Playfair Display Medium"/>
              <a:cs typeface="Playfair Display Medium"/>
              <a:sym typeface="Playfair Display Medium"/>
            </a:endParaRPr>
          </a:p>
        </p:txBody>
      </p:sp>
      <p:sp>
        <p:nvSpPr>
          <p:cNvPr id="107" name="Google Shape;107;p8"/>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p8"/>
          <p:cNvPicPr preferRelativeResize="0"/>
          <p:nvPr/>
        </p:nvPicPr>
        <p:blipFill rotWithShape="1">
          <a:blip r:embed="rId3">
            <a:alphaModFix/>
          </a:blip>
          <a:srcRect b="0" l="0" r="0" t="0"/>
          <a:stretch/>
        </p:blipFill>
        <p:spPr>
          <a:xfrm>
            <a:off x="717830" y="2823525"/>
            <a:ext cx="5104175" cy="1769225"/>
          </a:xfrm>
          <a:prstGeom prst="rect">
            <a:avLst/>
          </a:prstGeom>
          <a:noFill/>
          <a:ln cap="flat" cmpd="sng" w="9525">
            <a:solidFill>
              <a:schemeClr val="lt1"/>
            </a:solidFill>
            <a:prstDash val="solid"/>
            <a:round/>
            <a:headEnd len="sm" w="sm" type="none"/>
            <a:tailEnd len="sm" w="sm" type="none"/>
          </a:ln>
        </p:spPr>
      </p:pic>
      <p:sp>
        <p:nvSpPr>
          <p:cNvPr id="109" name="Google Shape;109;p8"/>
          <p:cNvSpPr txBox="1"/>
          <p:nvPr/>
        </p:nvSpPr>
        <p:spPr>
          <a:xfrm>
            <a:off x="645475" y="1199025"/>
            <a:ext cx="51765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Playfair Display"/>
                <a:ea typeface="Playfair Display"/>
                <a:cs typeface="Playfair Display"/>
                <a:sym typeface="Playfair Display"/>
              </a:rPr>
              <a:t>An explanation algorithm (E) to assign importance scores to input features: IS(x), which is then regularized with an R(θ) term such that irrelevant features are not regarded as important. </a:t>
            </a:r>
            <a:endParaRPr b="0" i="0" sz="1800" u="none" cap="none" strike="noStrike">
              <a:solidFill>
                <a:srgbClr val="000000"/>
              </a:solidFill>
              <a:latin typeface="Playfair Display"/>
              <a:ea typeface="Playfair Display"/>
              <a:cs typeface="Playfair Display"/>
              <a:sym typeface="Playfair Display"/>
            </a:endParaRPr>
          </a:p>
        </p:txBody>
      </p:sp>
      <p:pic>
        <p:nvPicPr>
          <p:cNvPr id="110" name="Google Shape;110;p8"/>
          <p:cNvPicPr preferRelativeResize="0"/>
          <p:nvPr/>
        </p:nvPicPr>
        <p:blipFill>
          <a:blip r:embed="rId4">
            <a:alphaModFix/>
          </a:blip>
          <a:stretch>
            <a:fillRect/>
          </a:stretch>
        </p:blipFill>
        <p:spPr>
          <a:xfrm>
            <a:off x="6032100" y="1247622"/>
            <a:ext cx="2908526" cy="2347726"/>
          </a:xfrm>
          <a:prstGeom prst="rect">
            <a:avLst/>
          </a:prstGeom>
          <a:noFill/>
          <a:ln cap="flat" cmpd="sng" w="9525">
            <a:solidFill>
              <a:schemeClr val="lt1"/>
            </a:solidFill>
            <a:prstDash val="solid"/>
            <a:round/>
            <a:headEnd len="sm" w="sm" type="none"/>
            <a:tailEnd len="sm" w="sm" type="none"/>
          </a:ln>
        </p:spPr>
      </p:pic>
      <p:sp>
        <p:nvSpPr>
          <p:cNvPr id="111" name="Google Shape;111;p8"/>
          <p:cNvSpPr/>
          <p:nvPr/>
        </p:nvSpPr>
        <p:spPr>
          <a:xfrm>
            <a:off x="3914850" y="2250925"/>
            <a:ext cx="2291652" cy="161060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C00000"/>
                </a:solidFill>
              </a:rPr>
              <a:t>Regularization-based</a:t>
            </a:r>
            <a:endParaRPr sz="1600">
              <a:solidFill>
                <a:srgbClr val="C00000"/>
              </a:solidFill>
            </a:endParaRPr>
          </a:p>
        </p:txBody>
      </p:sp>
      <p:sp>
        <p:nvSpPr>
          <p:cNvPr id="112" name="Google Shape;112;p8"/>
          <p:cNvSpPr/>
          <p:nvPr/>
        </p:nvSpPr>
        <p:spPr>
          <a:xfrm>
            <a:off x="3855275" y="3921290"/>
            <a:ext cx="1588800" cy="4584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82eeeb24e2_0_39"/>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Background</a:t>
            </a:r>
            <a:endParaRPr>
              <a:solidFill>
                <a:srgbClr val="032005"/>
              </a:solidFill>
              <a:latin typeface="Playfair Display Medium"/>
              <a:ea typeface="Playfair Display Medium"/>
              <a:cs typeface="Playfair Display Medium"/>
              <a:sym typeface="Playfair Display Medium"/>
            </a:endParaRPr>
          </a:p>
        </p:txBody>
      </p:sp>
      <p:sp>
        <p:nvSpPr>
          <p:cNvPr id="118" name="Google Shape;118;g282eeeb24e2_0_39"/>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282eeeb24e2_0_39"/>
          <p:cNvSpPr txBox="1"/>
          <p:nvPr/>
        </p:nvSpPr>
        <p:spPr>
          <a:xfrm>
            <a:off x="685800" y="1058725"/>
            <a:ext cx="77187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00000"/>
                </a:solidFill>
                <a:latin typeface="Playfair Display"/>
                <a:ea typeface="Playfair Display"/>
                <a:cs typeface="Playfair Display"/>
                <a:sym typeface="Playfair Display"/>
              </a:rPr>
              <a:t>Robustness to perturbation drawn from human specification</a:t>
            </a:r>
            <a:endParaRPr b="1" i="0" sz="1800" u="none" cap="none" strike="noStrike">
              <a:solidFill>
                <a:srgbClr val="000000"/>
              </a:solidFill>
              <a:latin typeface="Playfair Display"/>
              <a:ea typeface="Playfair Display"/>
              <a:cs typeface="Playfair Display"/>
              <a:sym typeface="Playfair Display"/>
            </a:endParaRPr>
          </a:p>
          <a:p>
            <a:pPr indent="-342900" lvl="0" marL="457200" marR="0" rtl="0" algn="l">
              <a:lnSpc>
                <a:spcPct val="100000"/>
              </a:lnSpc>
              <a:spcBef>
                <a:spcPts val="0"/>
              </a:spcBef>
              <a:spcAft>
                <a:spcPts val="0"/>
              </a:spcAft>
              <a:buClr>
                <a:srgbClr val="000000"/>
              </a:buClr>
              <a:buSzPts val="1800"/>
              <a:buFont typeface="Playfair Display"/>
              <a:buChar char="●"/>
            </a:pPr>
            <a:r>
              <a:rPr b="0" i="0" lang="en-GB" sz="1800" u="none" cap="none" strike="noStrike">
                <a:solidFill>
                  <a:schemeClr val="dk1"/>
                </a:solidFill>
                <a:latin typeface="Playfair Display Medium"/>
                <a:ea typeface="Playfair Display Medium"/>
                <a:cs typeface="Playfair Display Medium"/>
                <a:sym typeface="Playfair Display Medium"/>
              </a:rPr>
              <a:t>Our methodology is built on the interpretation of the provided mask as a specification of a low-dimensional manifold from which input perturbations are drawn.</a:t>
            </a:r>
            <a:endParaRPr b="1" i="0" sz="18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Playfair Display Medium"/>
              <a:ea typeface="Playfair Display Medium"/>
              <a:cs typeface="Playfair Display Medium"/>
              <a:sym typeface="Playfair Display Medium"/>
            </a:endParaRPr>
          </a:p>
        </p:txBody>
      </p:sp>
      <p:pic>
        <p:nvPicPr>
          <p:cNvPr id="120" name="Google Shape;120;g282eeeb24e2_0_39"/>
          <p:cNvPicPr preferRelativeResize="0"/>
          <p:nvPr/>
        </p:nvPicPr>
        <p:blipFill rotWithShape="1">
          <a:blip r:embed="rId3">
            <a:alphaModFix/>
          </a:blip>
          <a:srcRect b="0" l="0" r="0" t="0"/>
          <a:stretch/>
        </p:blipFill>
        <p:spPr>
          <a:xfrm>
            <a:off x="530413" y="2528236"/>
            <a:ext cx="8394874" cy="691114"/>
          </a:xfrm>
          <a:prstGeom prst="rect">
            <a:avLst/>
          </a:prstGeom>
          <a:noFill/>
          <a:ln cap="flat" cmpd="sng" w="9525">
            <a:solidFill>
              <a:schemeClr val="lt1"/>
            </a:solidFill>
            <a:prstDash val="solid"/>
            <a:round/>
            <a:headEnd len="sm" w="sm" type="none"/>
            <a:tailEnd len="sm" w="sm" type="none"/>
          </a:ln>
        </p:spPr>
      </p:pic>
      <p:sp>
        <p:nvSpPr>
          <p:cNvPr id="121" name="Google Shape;121;g282eeeb24e2_0_39"/>
          <p:cNvSpPr/>
          <p:nvPr/>
        </p:nvSpPr>
        <p:spPr>
          <a:xfrm>
            <a:off x="4428125" y="2571749"/>
            <a:ext cx="4294200" cy="6912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g282eeeb24e2_0_39"/>
          <p:cNvSpPr/>
          <p:nvPr/>
        </p:nvSpPr>
        <p:spPr>
          <a:xfrm>
            <a:off x="1753150" y="3219350"/>
            <a:ext cx="2291652" cy="161060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C00000"/>
                </a:solidFill>
              </a:rPr>
              <a:t>Robustness</a:t>
            </a:r>
            <a:r>
              <a:rPr lang="en-GB" sz="1800">
                <a:solidFill>
                  <a:srgbClr val="C00000"/>
                </a:solidFill>
              </a:rPr>
              <a:t>-based</a:t>
            </a:r>
            <a:endParaRPr sz="1800">
              <a:solidFill>
                <a:srgbClr val="C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82eeeb24e2_0_59"/>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Our Study</a:t>
            </a:r>
            <a:endParaRPr>
              <a:solidFill>
                <a:srgbClr val="032005"/>
              </a:solidFill>
              <a:latin typeface="Playfair Display Medium"/>
              <a:ea typeface="Playfair Display Medium"/>
              <a:cs typeface="Playfair Display Medium"/>
              <a:sym typeface="Playfair Display Medium"/>
            </a:endParaRPr>
          </a:p>
        </p:txBody>
      </p:sp>
      <p:sp>
        <p:nvSpPr>
          <p:cNvPr id="128" name="Google Shape;128;g282eeeb24e2_0_59"/>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82eeeb24e2_0_59"/>
          <p:cNvSpPr txBox="1"/>
          <p:nvPr/>
        </p:nvSpPr>
        <p:spPr>
          <a:xfrm>
            <a:off x="685800" y="1058725"/>
            <a:ext cx="7718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Playfair Display Medium"/>
              <a:ea typeface="Playfair Display Medium"/>
              <a:cs typeface="Playfair Display Medium"/>
              <a:sym typeface="Playfair Display Medium"/>
            </a:endParaRPr>
          </a:p>
        </p:txBody>
      </p:sp>
      <p:sp>
        <p:nvSpPr>
          <p:cNvPr id="130" name="Google Shape;130;g282eeeb24e2_0_59"/>
          <p:cNvSpPr txBox="1"/>
          <p:nvPr/>
        </p:nvSpPr>
        <p:spPr>
          <a:xfrm>
            <a:off x="486375" y="1210550"/>
            <a:ext cx="7220100" cy="18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We did a systematic study of </a:t>
            </a:r>
            <a:endParaRPr sz="1800"/>
          </a:p>
          <a:p>
            <a:pPr indent="-342900" lvl="0" marL="457200" rtl="0" algn="l">
              <a:spcBef>
                <a:spcPts val="0"/>
              </a:spcBef>
              <a:spcAft>
                <a:spcPts val="0"/>
              </a:spcAft>
              <a:buSzPts val="1800"/>
              <a:buAutoNum type="alphaLcParenBoth"/>
            </a:pPr>
            <a:r>
              <a:rPr lang="en-GB" sz="1800"/>
              <a:t>Robustness-based </a:t>
            </a:r>
            <a:endParaRPr sz="1800"/>
          </a:p>
          <a:p>
            <a:pPr indent="-342900" lvl="0" marL="457200" rtl="0" algn="l">
              <a:spcBef>
                <a:spcPts val="0"/>
              </a:spcBef>
              <a:spcAft>
                <a:spcPts val="0"/>
              </a:spcAft>
              <a:buSzPts val="1800"/>
              <a:buAutoNum type="alphaLcParenBoth"/>
            </a:pPr>
            <a:r>
              <a:rPr lang="en-GB" sz="1800"/>
              <a:t>Regularization-based and</a:t>
            </a:r>
            <a:endParaRPr sz="1800"/>
          </a:p>
          <a:p>
            <a:pPr indent="-342900" lvl="0" marL="457200" rtl="0" algn="l">
              <a:spcBef>
                <a:spcPts val="0"/>
              </a:spcBef>
              <a:spcAft>
                <a:spcPts val="0"/>
              </a:spcAft>
              <a:buSzPts val="1800"/>
              <a:buAutoNum type="alphaLcParenBoth"/>
            </a:pPr>
            <a:r>
              <a:rPr lang="en-GB" sz="1800"/>
              <a:t>Their combination </a:t>
            </a:r>
            <a:endParaRPr sz="1800"/>
          </a:p>
          <a:p>
            <a:pPr indent="0" lvl="0" marL="0" rtl="0" algn="l">
              <a:spcBef>
                <a:spcPts val="0"/>
              </a:spcBef>
              <a:spcAft>
                <a:spcPts val="0"/>
              </a:spcAft>
              <a:buNone/>
            </a:pPr>
            <a:br>
              <a:rPr lang="en-GB" sz="1800"/>
            </a:br>
            <a:r>
              <a:rPr lang="en-GB" sz="1800"/>
              <a:t>for the problem of effective learning from human-specified explanations.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311700" y="19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032005"/>
                </a:solidFill>
                <a:latin typeface="Playfair Display Medium"/>
                <a:ea typeface="Playfair Display Medium"/>
                <a:cs typeface="Playfair Display Medium"/>
                <a:sym typeface="Playfair Display Medium"/>
              </a:rPr>
              <a:t>Our findings</a:t>
            </a:r>
            <a:endParaRPr>
              <a:solidFill>
                <a:srgbClr val="032005"/>
              </a:solidFill>
              <a:latin typeface="Playfair Display Medium"/>
              <a:ea typeface="Playfair Display Medium"/>
              <a:cs typeface="Playfair Display Medium"/>
              <a:sym typeface="Playfair Display Medium"/>
            </a:endParaRPr>
          </a:p>
        </p:txBody>
      </p:sp>
      <p:sp>
        <p:nvSpPr>
          <p:cNvPr id="136" name="Google Shape;136;p5"/>
          <p:cNvSpPr/>
          <p:nvPr/>
        </p:nvSpPr>
        <p:spPr>
          <a:xfrm>
            <a:off x="311700" y="1017725"/>
            <a:ext cx="8832300" cy="412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468925" y="1067100"/>
            <a:ext cx="8168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800">
                <a:latin typeface="Playfair Display"/>
                <a:ea typeface="Playfair Display"/>
                <a:cs typeface="Playfair Display"/>
                <a:sym typeface="Playfair Display"/>
              </a:rPr>
              <a:t>Regularization-based although popular are not effective </a:t>
            </a:r>
            <a:endParaRPr i="0" sz="1800" u="none" cap="none" strike="noStrike">
              <a:solidFill>
                <a:srgbClr val="000000"/>
              </a:solidFill>
              <a:latin typeface="Playfair Display Medium"/>
              <a:ea typeface="Playfair Display Medium"/>
              <a:cs typeface="Playfair Display Medium"/>
              <a:sym typeface="Playfair Display Medium"/>
            </a:endParaRPr>
          </a:p>
        </p:txBody>
      </p:sp>
      <p:pic>
        <p:nvPicPr>
          <p:cNvPr id="138" name="Google Shape;138;p5"/>
          <p:cNvPicPr preferRelativeResize="0"/>
          <p:nvPr/>
        </p:nvPicPr>
        <p:blipFill rotWithShape="1">
          <a:blip r:embed="rId3">
            <a:alphaModFix/>
          </a:blip>
          <a:srcRect b="0" l="0" r="0" t="0"/>
          <a:stretch/>
        </p:blipFill>
        <p:spPr>
          <a:xfrm>
            <a:off x="732950" y="1668050"/>
            <a:ext cx="8029251" cy="295217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